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8" r:id="rId3"/>
    <p:sldId id="277" r:id="rId4"/>
    <p:sldId id="275" r:id="rId5"/>
    <p:sldId id="280" r:id="rId6"/>
    <p:sldId id="281" r:id="rId7"/>
    <p:sldId id="282" r:id="rId8"/>
    <p:sldId id="279" r:id="rId9"/>
    <p:sldId id="268" r:id="rId10"/>
    <p:sldId id="26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AD-47B6-9493-177DBC3FE8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AD-47B6-9493-177DBC3FE8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AD-47B6-9493-177DBC3FE8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AD-47B6-9493-177DBC3FE8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путем изучения документа об образовании</c:v>
                </c:pt>
                <c:pt idx="1">
                  <c:v>затруднились ответить</c:v>
                </c:pt>
                <c:pt idx="2">
                  <c:v>задавали вопросы относительно степени владения языком</c:v>
                </c:pt>
                <c:pt idx="3">
                  <c:v>предлагали переводчику и допрашиваемому обменяться несколькими фразами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0.38600000000000001</c:v>
                </c:pt>
                <c:pt idx="1">
                  <c:v>0.32</c:v>
                </c:pt>
                <c:pt idx="2" formatCode="0.00%">
                  <c:v>0.214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0-44AA-BA54-27DF37A8C9F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86831079087232"/>
          <c:y val="8.4590676165479314E-2"/>
          <c:w val="0.40306732478359819"/>
          <c:h val="0.8308186476690413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nturasdepicasso.com/wp-content/uploads/2015/12/pinturas-abstractas-modernas-al-oleo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1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i.ru/40603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9B30BC-72CE-4BD5-ABFD-9C99C0A30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9393"/>
              </p:ext>
            </p:extLst>
          </p:nvPr>
        </p:nvGraphicFramePr>
        <p:xfrm>
          <a:off x="625549" y="1232313"/>
          <a:ext cx="10940902" cy="523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862">
                  <a:extLst>
                    <a:ext uri="{9D8B030D-6E8A-4147-A177-3AD203B41FA5}">
                      <a16:colId xmlns:a16="http://schemas.microsoft.com/office/drawing/2014/main" val="1573907742"/>
                    </a:ext>
                  </a:extLst>
                </a:gridCol>
                <a:gridCol w="5695040">
                  <a:extLst>
                    <a:ext uri="{9D8B030D-6E8A-4147-A177-3AD203B41FA5}">
                      <a16:colId xmlns:a16="http://schemas.microsoft.com/office/drawing/2014/main" val="1151869429"/>
                    </a:ext>
                  </a:extLst>
                </a:gridCol>
              </a:tblGrid>
              <a:tr h="50351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Мифы юристов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Мифы переводчиков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3456"/>
                  </a:ext>
                </a:extLst>
              </a:tr>
              <a:tr h="459550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переводчик может и должен переводить буквально, ничего не пропуская;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переводу не нужно учиться, это просто и может каждый, кто знает язык;</a:t>
                      </a:r>
                      <a:endParaRPr lang="en-US" sz="2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любому переводчику доступна </a:t>
                      </a:r>
                      <a:r>
                        <a:rPr lang="ru-RU" sz="24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любая тематика и любой вид перевода;</a:t>
                      </a:r>
                      <a:endParaRPr lang="ru-RU" sz="2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переводчик только мешается, от него нет пользы для дела;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я должен помогать следователю, адвокату, судье, подсудимому (не правосудию);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могу брать на себя дополнительные роли («отбрасывать кашу», помогать землякам, заполнять протоколы);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если я не нарушу нормы этики, то не нарушу и нормы права;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ru-RU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132368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6DF213-5038-4E04-9295-3AB9D98E0AF7}"/>
              </a:ext>
            </a:extLst>
          </p:cNvPr>
          <p:cNvSpPr txBox="1">
            <a:spLocks/>
          </p:cNvSpPr>
          <p:nvPr/>
        </p:nvSpPr>
        <p:spPr>
          <a:xfrm>
            <a:off x="0" y="265371"/>
            <a:ext cx="12192000" cy="1013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Мифы о судебном переводе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0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900" y="240480"/>
            <a:ext cx="121031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Инициативная группа СПР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3703974"/>
            <a:ext cx="1792514" cy="2688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94" y="1027906"/>
            <a:ext cx="19050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955" y="4032698"/>
            <a:ext cx="3446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Обидина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Людмила Борисовна –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кандидат юридических наук, доцент кафедры уголовного права и процесса юридического факультета Нижегородского государственного университета им. Н. И. Лобачевского.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0800" y="1027906"/>
            <a:ext cx="4249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Ларин Александр Александрович -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директор Бюро переводов «Альба», кандидат юридических наук, доцент кафедры конституционного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муниципального права юридического факультета Нижегородского государственного университета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им. Н. И. Лобачевского, переводчик, член СПР.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4300" y="4032698"/>
            <a:ext cx="422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Сдобников Вадим Витальевич –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доктор филологических наук, профессор кафедры теории и практики английского языка и перевода Нижегородского государственного лингвистического университета им. Н. А. Добролюбова, председатель Правления СПР, председатель Оргкомитета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«Летняя школа перевода-2015».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" y="1027906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6899"/>
            <a:ext cx="121920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Российская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общественная инициатива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84554" y="1828800"/>
            <a:ext cx="447617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2401" y="5454720"/>
            <a:ext cx="2956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F97DAC-8FD2-4327-8F77-E2D366B8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54" y="2038828"/>
            <a:ext cx="3415892" cy="34158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16453F-A663-4585-AE37-5C4E0EA7439C}"/>
              </a:ext>
            </a:extLst>
          </p:cNvPr>
          <p:cNvSpPr/>
          <p:nvPr/>
        </p:nvSpPr>
        <p:spPr>
          <a:xfrm>
            <a:off x="3213100" y="5595362"/>
            <a:ext cx="576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https://www.roi.ru/40603/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3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9B30BC-72CE-4BD5-ABFD-9C99C0A30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84898"/>
              </p:ext>
            </p:extLst>
          </p:nvPr>
        </p:nvGraphicFramePr>
        <p:xfrm>
          <a:off x="625549" y="1811413"/>
          <a:ext cx="10940902" cy="473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862">
                  <a:extLst>
                    <a:ext uri="{9D8B030D-6E8A-4147-A177-3AD203B41FA5}">
                      <a16:colId xmlns:a16="http://schemas.microsoft.com/office/drawing/2014/main" val="1573907742"/>
                    </a:ext>
                  </a:extLst>
                </a:gridCol>
                <a:gridCol w="5695040">
                  <a:extLst>
                    <a:ext uri="{9D8B030D-6E8A-4147-A177-3AD203B41FA5}">
                      <a16:colId xmlns:a16="http://schemas.microsoft.com/office/drawing/2014/main" val="1151869429"/>
                    </a:ext>
                  </a:extLst>
                </a:gridCol>
              </a:tblGrid>
              <a:tr h="149781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Уголовное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Административное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Конституционное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Гражданское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Арбитражное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3456"/>
                  </a:ext>
                </a:extLst>
              </a:tr>
              <a:tr h="149781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общественных интересов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</a:rPr>
                        <a:t>Защита частных интересов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132368"/>
                  </a:ext>
                </a:extLst>
              </a:tr>
              <a:tr h="149781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Поиск и оплата услуг переводчика – обязанность государства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</a:rPr>
                        <a:t>Поиск и оплата услуг переводчика – обязанность сторон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389803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6DF213-5038-4E04-9295-3AB9D98E0AF7}"/>
              </a:ext>
            </a:extLst>
          </p:cNvPr>
          <p:cNvSpPr txBox="1">
            <a:spLocks/>
          </p:cNvSpPr>
          <p:nvPr/>
        </p:nvSpPr>
        <p:spPr>
          <a:xfrm>
            <a:off x="0" y="265371"/>
            <a:ext cx="12192000" cy="1013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Виды судопроизводства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47482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9B30BC-72CE-4BD5-ABFD-9C99C0A301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5549" y="1084520"/>
          <a:ext cx="10940902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118">
                  <a:extLst>
                    <a:ext uri="{9D8B030D-6E8A-4147-A177-3AD203B41FA5}">
                      <a16:colId xmlns:a16="http://schemas.microsoft.com/office/drawing/2014/main" val="1573907742"/>
                    </a:ext>
                  </a:extLst>
                </a:gridCol>
                <a:gridCol w="7925784">
                  <a:extLst>
                    <a:ext uri="{9D8B030D-6E8A-4147-A177-3AD203B41FA5}">
                      <a16:colId xmlns:a16="http://schemas.microsoft.com/office/drawing/2014/main" val="1151869429"/>
                    </a:ext>
                  </a:extLst>
                </a:gridCol>
              </a:tblGrid>
              <a:tr h="45881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владение языком, знание которого необходимо для перевода (ч. 1, ст. 59 УПК);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владение языком судопроизводства (ст. 52 КАС);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языковая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(владение языком оригинала и языком перевода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);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</a:rPr>
                        <a:t>текстообразующая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(умение создавать тексты в соответствии с принятыми правилами);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коммуникативная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(формирование правильных выводов из речевых высказываний о их полном содержании на основе фоновых знаний);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личностная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(способность переключать внимание, удерживать в памяти большие объемы информации, сопоставлять различные культуры и реалии, правовые системы);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профессионально-техническая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(переводческая скоропись, мнемотехники)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культурная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345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6DF213-5038-4E04-9295-3AB9D98E0AF7}"/>
              </a:ext>
            </a:extLst>
          </p:cNvPr>
          <p:cNvSpPr txBox="1">
            <a:spLocks/>
          </p:cNvSpPr>
          <p:nvPr/>
        </p:nvSpPr>
        <p:spPr>
          <a:xfrm>
            <a:off x="0" y="282304"/>
            <a:ext cx="12192000" cy="1013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Компетентность переводчика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3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9B30BC-72CE-4BD5-ABFD-9C99C0A30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50517"/>
              </p:ext>
            </p:extLst>
          </p:nvPr>
        </p:nvGraphicFramePr>
        <p:xfrm>
          <a:off x="744082" y="1677187"/>
          <a:ext cx="10940902" cy="458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0902">
                  <a:extLst>
                    <a:ext uri="{9D8B030D-6E8A-4147-A177-3AD203B41FA5}">
                      <a16:colId xmlns:a16="http://schemas.microsoft.com/office/drawing/2014/main" val="1573907742"/>
                    </a:ext>
                  </a:extLst>
                </a:gridCol>
              </a:tblGrid>
              <a:tr h="4588147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345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6DF213-5038-4E04-9295-3AB9D98E0AF7}"/>
              </a:ext>
            </a:extLst>
          </p:cNvPr>
          <p:cNvSpPr txBox="1">
            <a:spLocks/>
          </p:cNvSpPr>
          <p:nvPr/>
        </p:nvSpPr>
        <p:spPr>
          <a:xfrm>
            <a:off x="0" y="400838"/>
            <a:ext cx="12192000" cy="1013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Оценка компетентности переводчика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1DEB355-BD79-4D9B-A7C5-98DDB1D14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358881"/>
              </p:ext>
            </p:extLst>
          </p:nvPr>
        </p:nvGraphicFramePr>
        <p:xfrm>
          <a:off x="821267" y="1337733"/>
          <a:ext cx="1078653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21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9B30BC-72CE-4BD5-ABFD-9C99C0A30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92311"/>
              </p:ext>
            </p:extLst>
          </p:nvPr>
        </p:nvGraphicFramePr>
        <p:xfrm>
          <a:off x="625549" y="1084520"/>
          <a:ext cx="10940902" cy="458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0902">
                  <a:extLst>
                    <a:ext uri="{9D8B030D-6E8A-4147-A177-3AD203B41FA5}">
                      <a16:colId xmlns:a16="http://schemas.microsoft.com/office/drawing/2014/main" val="1573907742"/>
                    </a:ext>
                  </a:extLst>
                </a:gridCol>
              </a:tblGrid>
              <a:tr h="4588147">
                <a:tc>
                  <a:txBody>
                    <a:bodyPr/>
                    <a:lstStyle/>
                    <a:p>
                      <a:endParaRPr lang="ru-RU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признанные недееспособными или ограниченно дееспособными;</a:t>
                      </a:r>
                    </a:p>
                    <a:p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несовершеннолетние;</a:t>
                      </a:r>
                    </a:p>
                    <a:p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состоящие на службе в судебных, прокурорских и иных правоохранительных органах;</a:t>
                      </a:r>
                    </a:p>
                    <a:p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имеющие (непогашенную или неснятую) судимость за совершение умышленного преступления.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345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696FE2B-DDB7-4EE7-87D2-95E3DEAA4468}"/>
              </a:ext>
            </a:extLst>
          </p:cNvPr>
          <p:cNvSpPr txBox="1">
            <a:spLocks/>
          </p:cNvSpPr>
          <p:nvPr/>
        </p:nvSpPr>
        <p:spPr>
          <a:xfrm>
            <a:off x="0" y="400838"/>
            <a:ext cx="12192000" cy="1013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D46E73-3C88-42A2-A602-11D88F6CB99C}"/>
              </a:ext>
            </a:extLst>
          </p:cNvPr>
          <p:cNvSpPr txBox="1">
            <a:spLocks/>
          </p:cNvSpPr>
          <p:nvPr/>
        </p:nvSpPr>
        <p:spPr>
          <a:xfrm>
            <a:off x="152400" y="553238"/>
            <a:ext cx="12192000" cy="1013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 Не вправе претендовать на приобретение статуса судебного переводчика лица:</a:t>
            </a:r>
          </a:p>
        </p:txBody>
      </p:sp>
    </p:spTree>
    <p:extLst>
      <p:ext uri="{BB962C8B-B14F-4D97-AF65-F5344CB8AC3E}">
        <p14:creationId xmlns:p14="http://schemas.microsoft.com/office/powerpoint/2010/main" val="357974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9B30BC-72CE-4BD5-ABFD-9C99C0A30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91734"/>
              </p:ext>
            </p:extLst>
          </p:nvPr>
        </p:nvGraphicFramePr>
        <p:xfrm>
          <a:off x="625549" y="489298"/>
          <a:ext cx="1094090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0902">
                  <a:extLst>
                    <a:ext uri="{9D8B030D-6E8A-4147-A177-3AD203B41FA5}">
                      <a16:colId xmlns:a16="http://schemas.microsoft.com/office/drawing/2014/main" val="1573907742"/>
                    </a:ext>
                  </a:extLst>
                </a:gridCol>
              </a:tblGrid>
              <a:tr h="5833864">
                <a:tc>
                  <a:txBody>
                    <a:bodyPr/>
                    <a:lstStyle/>
                    <a:p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Участвующий в судопроизводстве судебный переводчик вправе: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требовать от должностных лиц судебных и правоохранительных органов предоставления ему необходимого времени для выполнения перевода;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требовать от должностных лиц судебных и правоохранительных органов принятия мер безопасности, предусмотренных федеральным законом, в случае угрозы ему или его близким родственникам, родственникам или близким лицам убийством, применением насилия, уничтожением или повреждением их имущества либо иными опасными противоправными деяниями;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получать установленную оплату за услуги судебного перевода в соответствии с расценками, указанными им в Едином государственном реестре судебных переводчиков;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отказаться от предоставления услуг судебного перевода в случае недостаточной языковой или внеязыковой компетенции;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д) получать информацию, необходимую судебному переводчику для качественного выполнения своих обязанностей; 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е) судебный переводчик вправе совмещать деятельность по оказанию переводческих услуг с любой иной оплачиваемой деятельностью, кроме указанной в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(в), п. 2, ст. 4  настоящего Положения.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03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C47B0B-B846-4C10-A6DE-8FDD539AA83E}"/>
              </a:ext>
            </a:extLst>
          </p:cNvPr>
          <p:cNvSpPr/>
          <p:nvPr/>
        </p:nvSpPr>
        <p:spPr>
          <a:xfrm>
            <a:off x="750498" y="654069"/>
            <a:ext cx="103862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/>
              <a:t>2. Судебный переводчик обязан: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а) соблюдать требования процессуального законодательства Российской Федерации;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б) явиться по вызову судебных, прокурорских и иных правоохранительных органов и осуществить судебный перевод в пределах своей компетенции, по поручению указанных органов заверять своей подписью правильность перевода;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в) по требованию должностных лиц указанных органов предъявить удостоверение судебного переводчика;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г) в пределах своей компетенции осуществлять письменный перевод заявлений, жалоб, ходатайств и иных документов, либо их копий, предоставленных судебному переводчику гражданами и юридическими лицами, участвующими в судопроизводстве, а также заверять своей подписью правильность перевода;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д) не разглашать данные предварительного следствия или судебного разбирательства, а также информацию о частной жизни участников судопроизводства.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е) заявить самоотвод, если судебному переводчику станет известно о наличии оснований для отвода переводчика, предусмотренных федеральными законами;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ж) повышать свою квалификацию;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з) вести реестр выполненных переводов.</a:t>
            </a:r>
          </a:p>
        </p:txBody>
      </p:sp>
    </p:spTree>
    <p:extLst>
      <p:ext uri="{BB962C8B-B14F-4D97-AF65-F5344CB8AC3E}">
        <p14:creationId xmlns:p14="http://schemas.microsoft.com/office/powerpoint/2010/main" val="81711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7C81299-F301-4897-AE5F-CC1F48BF7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24161"/>
              </p:ext>
            </p:extLst>
          </p:nvPr>
        </p:nvGraphicFramePr>
        <p:xfrm>
          <a:off x="660400" y="607522"/>
          <a:ext cx="10855864" cy="555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932">
                  <a:extLst>
                    <a:ext uri="{9D8B030D-6E8A-4147-A177-3AD203B41FA5}">
                      <a16:colId xmlns:a16="http://schemas.microsoft.com/office/drawing/2014/main" val="2118448938"/>
                    </a:ext>
                  </a:extLst>
                </a:gridCol>
                <a:gridCol w="5427932">
                  <a:extLst>
                    <a:ext uri="{9D8B030D-6E8A-4147-A177-3AD203B41FA5}">
                      <a16:colId xmlns:a16="http://schemas.microsoft.com/office/drawing/2014/main" val="1837616630"/>
                    </a:ext>
                  </a:extLst>
                </a:gridCol>
              </a:tblGrid>
              <a:tr h="277586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Переводчик под угрозой применения насилия со стороны диаспоры исключает из перевода свидетельских показаний обстоятельства, доказывающие вину подсудимого.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Переводчик не успевает выполнить письменный перевод для суда в требуемые сроки и включает в текст несколько страниц неотредактированного машинного перевода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3052258"/>
                  </a:ext>
                </a:extLst>
              </a:tr>
              <a:tr h="2775869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Переводчик продолжает разговаривать с подсудимым на иностранном языке несмотря на неоднократные требования суда прекратить.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Переводчик допускает буквальный перевод ответов ребенка, из-за чего ребенок оказывается изъят из семьи органами опеки («дал подзатыльник» – 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hit me on the head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»).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251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62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5000" y="778934"/>
            <a:ext cx="10922000" cy="58335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Дифференциация видов перевода.</a:t>
            </a:r>
          </a:p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кандидату на получение статуса присяжного переводчика.</a:t>
            </a:r>
          </a:p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Квалификационный экзамен.</a:t>
            </a:r>
          </a:p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Единый реестр присяжных переводчиков.</a:t>
            </a:r>
          </a:p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Основания приостановления и прекращения деятельности.</a:t>
            </a:r>
          </a:p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Права и обязанности переводчика.</a:t>
            </a:r>
          </a:p>
        </p:txBody>
      </p:sp>
    </p:spTree>
    <p:extLst>
      <p:ext uri="{BB962C8B-B14F-4D97-AF65-F5344CB8AC3E}">
        <p14:creationId xmlns:p14="http://schemas.microsoft.com/office/powerpoint/2010/main" val="77271638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705</Words>
  <Application>Microsoft Office PowerPoint</Application>
  <PresentationFormat>Широкоэкранный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Инициативная группа СПР</vt:lpstr>
      <vt:lpstr>Российская общественная инициатива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проекта Положения о судебных (присяжных) переводчиках в России</dc:title>
  <dc:creator>Alexander Larin</dc:creator>
  <cp:lastModifiedBy>Alexander Larin</cp:lastModifiedBy>
  <cp:revision>162</cp:revision>
  <dcterms:created xsi:type="dcterms:W3CDTF">2015-07-05T08:50:55Z</dcterms:created>
  <dcterms:modified xsi:type="dcterms:W3CDTF">2019-01-18T09:48:44Z</dcterms:modified>
</cp:coreProperties>
</file>